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04" r:id="rId3"/>
    <p:sldId id="327" r:id="rId4"/>
    <p:sldId id="328" r:id="rId5"/>
    <p:sldId id="329" r:id="rId6"/>
    <p:sldId id="330" r:id="rId7"/>
    <p:sldId id="331" r:id="rId8"/>
    <p:sldId id="332" r:id="rId9"/>
    <p:sldId id="306" r:id="rId10"/>
    <p:sldId id="334" r:id="rId11"/>
    <p:sldId id="333" r:id="rId12"/>
    <p:sldId id="309" r:id="rId13"/>
    <p:sldId id="335" r:id="rId14"/>
    <p:sldId id="336" r:id="rId15"/>
    <p:sldId id="337" r:id="rId16"/>
    <p:sldId id="338" r:id="rId17"/>
    <p:sldId id="339" r:id="rId18"/>
    <p:sldId id="340" r:id="rId19"/>
    <p:sldId id="341" r:id="rId20"/>
    <p:sldId id="342" r:id="rId21"/>
    <p:sldId id="343" r:id="rId22"/>
    <p:sldId id="344" r:id="rId23"/>
    <p:sldId id="345" r:id="rId24"/>
    <p:sldId id="346" r:id="rId25"/>
    <p:sldId id="347" r:id="rId26"/>
    <p:sldId id="348" r:id="rId27"/>
    <p:sldId id="349" r:id="rId28"/>
    <p:sldId id="350" r:id="rId29"/>
    <p:sldId id="351" r:id="rId30"/>
    <p:sldId id="352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695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40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738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25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038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194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195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772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928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6234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999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D67D137-5F2E-4DCD-B795-496ABA32D199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401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bpia.co.kr/Journal/articleDetail?nodeId=NODE08799066" TargetMode="External"/><Relationship Id="rId2" Type="http://schemas.openxmlformats.org/officeDocument/2006/relationships/hyperlink" Target="http://www.dbpia.co.kr/journal/articleDetail?nodeId=NODE06503176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patentimages.storage.googleapis.com/pdfs/4833c30b3d0af6f58cee/1020140189093.pdf" TargetMode="External"/><Relationship Id="rId4" Type="http://schemas.openxmlformats.org/officeDocument/2006/relationships/hyperlink" Target="http://www.dbpia.co.kr/journal/articleDetail?nodeId=NODE01841177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kra.co.kr/" TargetMode="External"/><Relationship Id="rId3" Type="http://schemas.openxmlformats.org/officeDocument/2006/relationships/hyperlink" Target="http://brainwood.co.kr/page_ihtV12/300" TargetMode="External"/><Relationship Id="rId7" Type="http://schemas.openxmlformats.org/officeDocument/2006/relationships/hyperlink" Target="http://kef.sports.or.kr/" TargetMode="External"/><Relationship Id="rId2" Type="http://schemas.openxmlformats.org/officeDocument/2006/relationships/hyperlink" Target="http://www.vr-impact.com/bbs/board.php?bo_table=vr_rental&amp;wr_id=4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hetifederation.org/" TargetMode="External"/><Relationship Id="rId5" Type="http://schemas.openxmlformats.org/officeDocument/2006/relationships/hyperlink" Target="http://www.fei.org/" TargetMode="External"/><Relationship Id="rId4" Type="http://schemas.openxmlformats.org/officeDocument/2006/relationships/hyperlink" Target="https://horse.samsung.com/main/Main.Svl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health.chosun.com/site/data/html_dir/2018/01/24/2018012403237.html" TargetMode="External"/><Relationship Id="rId3" Type="http://schemas.openxmlformats.org/officeDocument/2006/relationships/hyperlink" Target="https://m.sportschosun.com/news.htm?id=202004240100188810011944&amp;ServiceDate=20200423#_enliple" TargetMode="External"/><Relationship Id="rId7" Type="http://schemas.openxmlformats.org/officeDocument/2006/relationships/hyperlink" Target="https://zdnet.co.kr/view/?no=20180814141049" TargetMode="External"/><Relationship Id="rId2" Type="http://schemas.openxmlformats.org/officeDocument/2006/relationships/hyperlink" Target="https://www.ibabynews.com/news/articleView.html?idxno=87329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news.unn.net/news/articleView.html?idxno=235419" TargetMode="External"/><Relationship Id="rId5" Type="http://schemas.openxmlformats.org/officeDocument/2006/relationships/hyperlink" Target="http://www.edujin.co.kr/news/articleView.html?idxno=17360" TargetMode="External"/><Relationship Id="rId4" Type="http://schemas.openxmlformats.org/officeDocument/2006/relationships/hyperlink" Target="https://www.donga.com/news/Society/article/all/20191030/98147756/1" TargetMode="External"/><Relationship Id="rId9" Type="http://schemas.openxmlformats.org/officeDocument/2006/relationships/hyperlink" Target="http://www.busan.com/view/busan/view.php?code=202005181814299344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401958E-002D-4D46-98F5-A6AB16CB59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9650" y="2417917"/>
            <a:ext cx="10172700" cy="1645920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>장애아동의 재활치료를 위한</a:t>
            </a: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/>
            </a:r>
            <a:b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</a:b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>VR</a:t>
            </a:r>
            <a:r>
              <a:rPr lang="ko-KR" altLang="en-US" b="1" dirty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>기반 </a:t>
            </a:r>
            <a:r>
              <a:rPr lang="ko-KR" altLang="en-US" b="1" dirty="0" smtClean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>재활훈련 승마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47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C31936F-01E7-447C-8E52-2F9F7C159036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b="1" dirty="0" smtClean="0">
                <a:latin typeface="+mn-ea"/>
              </a:rPr>
              <a:t>논문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A2C3F80-8A72-4240-87AC-2B2D7C64BFB9}"/>
              </a:ext>
            </a:extLst>
          </p:cNvPr>
          <p:cNvSpPr txBox="1"/>
          <p:nvPr/>
        </p:nvSpPr>
        <p:spPr>
          <a:xfrm>
            <a:off x="0" y="802170"/>
            <a:ext cx="121790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최보경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김규아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서정일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김용재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발달장애아동의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승마운동에 대한 행동관련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연구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동북아시아문화학회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2015.08/ p133-142</a:t>
            </a: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www.dbpia.co.kr/journal/articleDetail?nodeId=NODE06503176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이종구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정태운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조효구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한덕현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재활승마프로그램이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ADHD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아동의 심리에 미치는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영향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한국특수체육학회지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/2015.04/p141-152</a:t>
            </a: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https://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www.dbpia.co.kr/Journal/articleDetail?nodeId=NODE08799066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이창조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하동원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의지기반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 시뮬레이터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설계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한국엔터테이먼트산업학회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2012.03/ p44-52</a:t>
            </a: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www.dbpia.co.kr/journal/articleDetail?nodeId=NODE01841177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이기범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노형식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히포테라피용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인공지능말을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이용한 재활 시스템 및 그의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운용방법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/10-2014-0189093/2014.12.24</a:t>
            </a: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/>
              </a:rPr>
              <a:t>https://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/>
              </a:rPr>
              <a:t>patentimages.storage.googleapis.com/pdfs/4833c30b3d0af6f58cee/1020140189093.pdf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0461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C31936F-01E7-447C-8E52-2F9F7C159036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b="1" dirty="0" smtClean="0">
                <a:latin typeface="+mn-ea"/>
              </a:rPr>
              <a:t>사이트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A2C3F80-8A72-4240-87AC-2B2D7C64BFB9}"/>
              </a:ext>
            </a:extLst>
          </p:cNvPr>
          <p:cNvSpPr txBox="1"/>
          <p:nvPr/>
        </p:nvSpPr>
        <p:spPr>
          <a:xfrm>
            <a:off x="12940" y="487569"/>
            <a:ext cx="121790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VRIMPACT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[VR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스포츠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]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시뮬레이터 세트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(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일체형부스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+VR+PC+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승마시뮬레이터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)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2018.07.25</a:t>
            </a: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www.vr-impact.com/bbs/board.php?bo_table=vr_rental&amp;wr_id=4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브레인우드발달센터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 치료 승마란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?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brainwood.co.kr/page_ihtV12/300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C31936F-01E7-447C-8E52-2F9F7C159036}"/>
              </a:ext>
            </a:extLst>
          </p:cNvPr>
          <p:cNvSpPr txBox="1"/>
          <p:nvPr/>
        </p:nvSpPr>
        <p:spPr>
          <a:xfrm>
            <a:off x="43850" y="2140713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b="1" dirty="0" smtClean="0">
                <a:latin typeface="+mn-ea"/>
              </a:rPr>
              <a:t>협회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BA2C3F80-8A72-4240-87AC-2B2D7C64BFB9}"/>
              </a:ext>
            </a:extLst>
          </p:cNvPr>
          <p:cNvSpPr txBox="1"/>
          <p:nvPr/>
        </p:nvSpPr>
        <p:spPr>
          <a:xfrm>
            <a:off x="43850" y="2729464"/>
            <a:ext cx="121790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삼성전자승마단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https://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horse.samsung.com/main/Main.Svlt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국제승마연맹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 tooltip="국제승마연맹 새창열림"/>
              </a:rPr>
              <a:t>http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 tooltip="국제승마연맹 새창열림"/>
              </a:rPr>
              <a:t>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 tooltip="국제승마연맹 새창열림"/>
              </a:rPr>
              <a:t>www.fei.org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세계장애인승마연맹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6" tooltip="세계장애인승마연맹 새창열림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6" tooltip="세계장애인승마연맹 새창열림"/>
              </a:rPr>
              <a:t>www.hetifederation.org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대한승마협회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 tooltip="대한승마협회 새창열림"/>
              </a:rPr>
              <a:t>http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 tooltip="대한승마협회 새창열림"/>
              </a:rPr>
              <a:t>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 tooltip="대한승마협회 새창열림"/>
              </a:rPr>
              <a:t>kef.sports.or.kr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한국마사회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8" tooltip="한국마사회 새창열림"/>
              </a:rPr>
              <a:t>http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8" tooltip="한국마사회 새창열림"/>
              </a:rPr>
              <a:t>://www.kra.co.kr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2174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534834"/>
            <a:ext cx="6203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https://www.ibabynews.com/news/articleView.html?idxno=87329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EB0669A8-66B6-4782-BC09-A4E5D0BF4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425" y="0"/>
            <a:ext cx="6073088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30698" t="18337" r="43238" b="30259"/>
          <a:stretch/>
        </p:blipFill>
        <p:spPr>
          <a:xfrm>
            <a:off x="0" y="0"/>
            <a:ext cx="6133380" cy="64175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16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https://m.sportschosun.com/news.htm?id=202004240100188810011944&amp;ServiceDate=20200423#_enliple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28276" r="885" b="54398"/>
          <a:stretch/>
        </p:blipFill>
        <p:spPr>
          <a:xfrm>
            <a:off x="0" y="661087"/>
            <a:ext cx="12166440" cy="119628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t="64562" r="1068" b="15497"/>
          <a:stretch/>
        </p:blipFill>
        <p:spPr>
          <a:xfrm>
            <a:off x="0" y="1857374"/>
            <a:ext cx="12166440" cy="137941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4561" t="39444" r="1771" b="26945"/>
          <a:stretch/>
        </p:blipFill>
        <p:spPr>
          <a:xfrm>
            <a:off x="0" y="3236792"/>
            <a:ext cx="12166440" cy="245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72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7937" t="45169" r="41508" b="5872"/>
          <a:stretch/>
        </p:blipFill>
        <p:spPr>
          <a:xfrm>
            <a:off x="0" y="555147"/>
            <a:ext cx="6177280" cy="556757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6667" t="28890" r="42500" b="8610"/>
          <a:stretch/>
        </p:blipFill>
        <p:spPr>
          <a:xfrm>
            <a:off x="6177280" y="0"/>
            <a:ext cx="60147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https://www.donga.com/news/Society/article/all/20191030/98147756/1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4497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http://www.edujin.co.kr/news/articleView.html?idxno=17360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8541" t="18703" r="40521" b="71516"/>
          <a:stretch/>
        </p:blipFill>
        <p:spPr>
          <a:xfrm>
            <a:off x="0" y="530652"/>
            <a:ext cx="6141432" cy="109220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9062" t="19815" r="41146" b="15272"/>
          <a:stretch/>
        </p:blipFill>
        <p:spPr>
          <a:xfrm>
            <a:off x="6596537" y="0"/>
            <a:ext cx="5595463" cy="6858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28541" t="43489" r="40521" b="18704"/>
          <a:stretch/>
        </p:blipFill>
        <p:spPr>
          <a:xfrm>
            <a:off x="0" y="1622854"/>
            <a:ext cx="6147948" cy="422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5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http://news.unn.net/news/articleView.html?idxno=235419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4355" t="15852" r="37936" b="3890"/>
          <a:stretch/>
        </p:blipFill>
        <p:spPr>
          <a:xfrm>
            <a:off x="6405228" y="-1100"/>
            <a:ext cx="5729106" cy="68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89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https://zdnet.co.kr/view/?no=20180814141049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5521" t="15370" r="40729" b="4999"/>
          <a:stretch/>
        </p:blipFill>
        <p:spPr>
          <a:xfrm>
            <a:off x="6964893" y="0"/>
            <a:ext cx="5167423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4791" t="16790" r="41250" b="13580"/>
          <a:stretch/>
        </p:blipFill>
        <p:spPr>
          <a:xfrm>
            <a:off x="1032043" y="0"/>
            <a:ext cx="5517093" cy="636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309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5903" t="16050" r="36945" b="7037"/>
          <a:stretch/>
        </p:blipFill>
        <p:spPr>
          <a:xfrm>
            <a:off x="6302706" y="0"/>
            <a:ext cx="588929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http://health.chosun.com/site/data/html_dir/2018/01/24/2018012403237.html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6111" t="14939" r="37292" b="11976"/>
          <a:stretch/>
        </p:blipFill>
        <p:spPr>
          <a:xfrm>
            <a:off x="473406" y="0"/>
            <a:ext cx="5829300" cy="65482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0321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http://www.busan.com/view/busan/view.php?code=2020051818142993443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5794" t="36843" r="40159" b="5732"/>
          <a:stretch/>
        </p:blipFill>
        <p:spPr>
          <a:xfrm>
            <a:off x="0" y="585052"/>
            <a:ext cx="6226629" cy="590731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4365" t="15256" r="39206" b="4462"/>
          <a:stretch/>
        </p:blipFill>
        <p:spPr>
          <a:xfrm>
            <a:off x="6656173" y="0"/>
            <a:ext cx="5535827" cy="686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28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007E9FB-F925-4101-940A-00DC35AA145D}"/>
              </a:ext>
            </a:extLst>
          </p:cNvPr>
          <p:cNvSpPr txBox="1"/>
          <p:nvPr/>
        </p:nvSpPr>
        <p:spPr>
          <a:xfrm>
            <a:off x="166058" y="185114"/>
            <a:ext cx="6094562" cy="5012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연구계획서</a:t>
            </a:r>
            <a:r>
              <a:rPr lang="en-US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 (</a:t>
            </a: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국문으로 작성</a:t>
            </a:r>
            <a:r>
              <a:rPr lang="en-US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)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en-US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 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marL="342900" lvl="0" indent="-342900" algn="just" fontAlgn="base" latinLnBrk="1">
              <a:lnSpc>
                <a:spcPct val="16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연구 동기 및 목적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marL="342900" lvl="0" indent="-342900" algn="just" fontAlgn="base" latinLnBrk="1">
              <a:lnSpc>
                <a:spcPct val="16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연구방법 및 연구결과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marL="342900" lvl="0" indent="-342900" algn="just" fontAlgn="base" latinLnBrk="1">
              <a:lnSpc>
                <a:spcPct val="16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연구결론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marL="342900" lvl="0" indent="-342900" algn="just" fontAlgn="base" latinLnBrk="1">
              <a:lnSpc>
                <a:spcPct val="16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참고문헌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 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*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분량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 : 2~3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페이지로 구성하여 사이트에 온라인 등록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*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자유양식이지만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,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위의 내용이 포함되어 있어야 하며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, </a:t>
            </a:r>
          </a:p>
          <a:p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순번을 표기하여 자세하게 작성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4C46AD36-FA09-43BA-9EC8-6EE2DF4BC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1298" y="185114"/>
            <a:ext cx="5684644" cy="324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868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http://www.dbpia.co.kr/journal/articleDetail?nodeId=NODE06503176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논문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64722" t="29629" r="15834" b="25803"/>
          <a:stretch/>
        </p:blipFill>
        <p:spPr>
          <a:xfrm>
            <a:off x="6373438" y="0"/>
            <a:ext cx="4899535" cy="631690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64789" t="28403" r="15957" b="20629"/>
          <a:stretch/>
        </p:blipFill>
        <p:spPr>
          <a:xfrm>
            <a:off x="838829" y="0"/>
            <a:ext cx="4322371" cy="643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85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https://www.dbpia.co.kr/Journal/articleDetail?nodeId=NODE08799066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논문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62604" t="19630" r="13750" b="18519"/>
          <a:stretch/>
        </p:blipFill>
        <p:spPr>
          <a:xfrm>
            <a:off x="6770474" y="0"/>
            <a:ext cx="4324350" cy="63627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62708" t="29444" r="13750" b="8704"/>
          <a:stretch/>
        </p:blipFill>
        <p:spPr>
          <a:xfrm>
            <a:off x="1232587" y="0"/>
            <a:ext cx="430530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74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http://www.dbpia.co.kr/journal/articleDetail?nodeId=NODE01841177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논문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59236" t="13210" r="9792" b="4692"/>
          <a:stretch/>
        </p:blipFill>
        <p:spPr>
          <a:xfrm>
            <a:off x="7061202" y="0"/>
            <a:ext cx="4305298" cy="641933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58750" t="14321" r="9445" b="4322"/>
          <a:stretch/>
        </p:blipFill>
        <p:spPr>
          <a:xfrm>
            <a:off x="1339337" y="0"/>
            <a:ext cx="4461388" cy="641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75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https://patentimages.storage.googleapis.com/pdfs/4833c30b3d0af6f58cee/1020140189093.pdf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논문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60556" t="15309" r="10624" b="17778"/>
          <a:stretch/>
        </p:blipFill>
        <p:spPr>
          <a:xfrm>
            <a:off x="3563552" y="0"/>
            <a:ext cx="4871995" cy="636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167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3888" t="25133" r="37699" b="5732"/>
          <a:stretch/>
        </p:blipFill>
        <p:spPr>
          <a:xfrm>
            <a:off x="0" y="507255"/>
            <a:ext cx="6213904" cy="629093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5317" t="10458" r="38254" b="6014"/>
          <a:stretch/>
        </p:blipFill>
        <p:spPr>
          <a:xfrm>
            <a:off x="6804454" y="0"/>
            <a:ext cx="5387546" cy="69486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사이트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http://www.vr-impact.com/bbs/board.php?bo_table=vr_rental&amp;wr_id=4</a:t>
            </a:r>
          </a:p>
        </p:txBody>
      </p:sp>
    </p:spTree>
    <p:extLst>
      <p:ext uri="{BB962C8B-B14F-4D97-AF65-F5344CB8AC3E}">
        <p14:creationId xmlns:p14="http://schemas.microsoft.com/office/powerpoint/2010/main" val="3289083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사이트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http://brainwood.co.kr/page_ihtV12/300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37153" t="15679" r="25764" b="10247"/>
          <a:stretch/>
        </p:blipFill>
        <p:spPr>
          <a:xfrm>
            <a:off x="6133380" y="0"/>
            <a:ext cx="6052270" cy="680030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37500" t="42470" r="26042" b="4197"/>
          <a:stretch/>
        </p:blipFill>
        <p:spPr>
          <a:xfrm>
            <a:off x="0" y="1015262"/>
            <a:ext cx="6133380" cy="504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20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https://horse.samsung.com/main/Main.Svlt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9098" t="11852" r="30069" b="17778"/>
          <a:stretch/>
        </p:blipFill>
        <p:spPr>
          <a:xfrm>
            <a:off x="0" y="1377964"/>
            <a:ext cx="5300541" cy="412747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9930" t="17531" r="30903" b="4445"/>
          <a:stretch/>
        </p:blipFill>
        <p:spPr>
          <a:xfrm>
            <a:off x="5590572" y="495300"/>
            <a:ext cx="6601428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388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http://www.fei.org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10370" r="972" b="4445"/>
          <a:stretch/>
        </p:blipFill>
        <p:spPr>
          <a:xfrm>
            <a:off x="0" y="588751"/>
            <a:ext cx="12192000" cy="589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911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http://www.hetifederation.org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39" t="10371" r="903" b="4197"/>
          <a:stretch/>
        </p:blipFill>
        <p:spPr>
          <a:xfrm>
            <a:off x="0" y="568062"/>
            <a:ext cx="12192000" cy="592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652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http://kef.sports.or.kr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70" t="10371" r="1041" b="4074"/>
          <a:stretch/>
        </p:blipFill>
        <p:spPr>
          <a:xfrm>
            <a:off x="0" y="588751"/>
            <a:ext cx="12192000" cy="593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97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239019" y="659875"/>
            <a:ext cx="11713962" cy="571512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재활훈련 승마는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자폐증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뇌 손상 등 다양한 장애를 가진 </a:t>
            </a:r>
            <a:r>
              <a:rPr lang="ko-KR" altLang="en-US" sz="1600" dirty="0" smtClean="0">
                <a:solidFill>
                  <a:srgbClr val="12121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아동</a:t>
            </a:r>
            <a:r>
              <a:rPr lang="ko-KR" altLang="en-US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을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대상으로 신체적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인지적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감성적으로 도움을 주기 위해 말과 함께 하는 활동을 의미한다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말을 타는 것 뿐 아니라 말과 교감하고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먹이를 주고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씻겨주는 등의 모든 과정이 포함되기에 신체적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심리적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인지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·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교육적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사회적 효과를 기대할 수 있다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 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/>
            </a:r>
            <a:b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</a:b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b="0" i="0" dirty="0" smtClean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선진국에서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이미 활발하게 </a:t>
            </a:r>
            <a:r>
              <a:rPr lang="ko-KR" altLang="en-US" sz="1600" b="0" i="0" dirty="0" smtClean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시행하는 </a:t>
            </a:r>
            <a:r>
              <a:rPr lang="ko-KR" altLang="en-US" sz="1600" dirty="0">
                <a:solidFill>
                  <a:srgbClr val="1B1B1B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프로그램은 </a:t>
            </a:r>
            <a:r>
              <a:rPr lang="ko-KR" altLang="en-US" sz="1600" b="0" i="0" dirty="0" smtClean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장애아동에게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큰 도움이 되고 있다</a:t>
            </a:r>
            <a:r>
              <a:rPr lang="en-US" altLang="ko-KR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승마를 배우며 근력과 심폐기능을 좋게 하고</a:t>
            </a:r>
            <a:r>
              <a:rPr lang="en-US" altLang="ko-KR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말과의 교감을 통해 정서적 안정과 사회성도 키우게 된다</a:t>
            </a:r>
            <a:r>
              <a:rPr lang="en-US" altLang="ko-KR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 err="1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주의력결핍과잉행동장애</a:t>
            </a:r>
            <a:r>
              <a:rPr lang="en-US" altLang="ko-KR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(ADHD)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같은 증세를 보이는 어린이들에게도 특히나 효과적인 치료법으로 알려져 있다</a:t>
            </a:r>
            <a:r>
              <a:rPr lang="en-US" altLang="ko-KR" sz="1600" b="0" i="0" dirty="0" smtClean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en-US" altLang="ko-KR" sz="1600" b="1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한국에도 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재활훈련 승마가 </a:t>
            </a:r>
            <a:r>
              <a:rPr lang="en-US" altLang="ko-KR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2001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년 </a:t>
            </a:r>
            <a:r>
              <a:rPr lang="ko-KR" altLang="en-US" sz="1600" dirty="0" err="1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삼성전자승마단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사회공헌활동의 일환으로 도입하면서 시작됐다고 한다</a:t>
            </a:r>
            <a:r>
              <a:rPr lang="en-US" altLang="ko-KR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또한 정부는 </a:t>
            </a:r>
            <a:r>
              <a:rPr lang="en-US" altLang="ko-KR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2011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년 </a:t>
            </a:r>
            <a:r>
              <a:rPr lang="ko-KR" altLang="en-US" sz="1600" dirty="0" err="1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말산업육성법을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제정하면서 </a:t>
            </a:r>
            <a:r>
              <a:rPr lang="en-US" altLang="ko-KR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2012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년 </a:t>
            </a:r>
            <a:r>
              <a:rPr lang="ko-KR" altLang="en-US" sz="1600" dirty="0" err="1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재활승마지도사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자격증을 국가공인으로 </a:t>
            </a:r>
            <a:r>
              <a:rPr lang="ko-KR" altLang="en-US" sz="1600" dirty="0" smtClean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신설했다</a:t>
            </a:r>
            <a:r>
              <a:rPr lang="en-US" altLang="ko-KR" sz="1600" dirty="0" smtClean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solidFill>
                <a:srgbClr val="222222"/>
              </a:solidFill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한국마사회에서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 강습 외에도 장애인 스포츠 발전을 위해 재활승마 선수를 육성하고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 err="1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경기를 연내 시범 개최할 계획도 가지고 있다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선수 육성을 위해 연 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6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명 스포츠반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(1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반 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명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)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을 운영할 예정이다</a:t>
            </a:r>
            <a:r>
              <a:rPr lang="en-US" altLang="ko-KR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아울러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하반기 개최 예정인 한국마사회장배 승마대회 개최 시 재활승마 종목을 시범적으로 운영할 방안도 마련 중이며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이를 위해 민간 장애인 승마대회 벤치마킹 등 사전 노력을 기울일 예정이다</a:t>
            </a:r>
            <a:r>
              <a:rPr lang="en-US" altLang="ko-KR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 fontAlgn="base">
              <a:buNone/>
            </a:pPr>
            <a:r>
              <a:rPr lang="ko-KR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최근 뇌졸중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마비 환자 등을 치료하고자 </a:t>
            </a:r>
            <a:r>
              <a:rPr lang="ko-KR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의료 </a:t>
            </a:r>
            <a:r>
              <a:rPr lang="ko-KR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분야에서도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재활훈련에 대한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도입이 본격화되고 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부산대병원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신경과 성상민 교수는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“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기반의 재활 훈련 솔루션을 활용하면 보다 높은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몰입감과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실재감을 바탕으로 효과를 상승시킬 수 있다”고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강조했다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부산대병원은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실감미디어와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5G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기술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역량을 토대로 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솔루션을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의료 현장에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적용할 것이며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환자별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증상에 적합한 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 훈련을 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후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실제 개선 효과를 검증하는 임상 연구를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진행할 것이다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부산대병원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최병관 융합의학기술원장은 “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헬스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케어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솔루션이 상용화되면 현실과 다름없는 가상 환경에서 몰입도 높은 재활 훈련을 지속할 수 있어 환자 치료에 많은 도움이 될 것으로 기대한다”고 말했다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상황</a:t>
            </a:r>
          </a:p>
        </p:txBody>
      </p:sp>
    </p:spTree>
    <p:extLst>
      <p:ext uri="{BB962C8B-B14F-4D97-AF65-F5344CB8AC3E}">
        <p14:creationId xmlns:p14="http://schemas.microsoft.com/office/powerpoint/2010/main" val="33183379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http://www.kra.co.kr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0000" r="1180" b="3827"/>
          <a:stretch/>
        </p:blipFill>
        <p:spPr>
          <a:xfrm>
            <a:off x="0" y="588751"/>
            <a:ext cx="12192000" cy="598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153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상황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FADDA286-193A-4B70-B3D6-5613EB0EF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65" t="29966" r="25696" b="11478"/>
          <a:stretch/>
        </p:blipFill>
        <p:spPr>
          <a:xfrm>
            <a:off x="1209980" y="659875"/>
            <a:ext cx="4538468" cy="30115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4DB1D635-083A-4E7F-8087-17D8062BB0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17" t="37251" r="40078" b="8316"/>
          <a:stretch/>
        </p:blipFill>
        <p:spPr>
          <a:xfrm>
            <a:off x="1223581" y="3846493"/>
            <a:ext cx="4524867" cy="30115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4B2E39DA-6034-493D-858F-499DFE0BEE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907" t="25665" r="38918" b="16152"/>
          <a:stretch/>
        </p:blipFill>
        <p:spPr>
          <a:xfrm>
            <a:off x="6719408" y="659875"/>
            <a:ext cx="4524867" cy="301150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BCAFB549-653E-492D-A549-22234E1306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768" t="33264" r="38763" b="12165"/>
          <a:stretch/>
        </p:blipFill>
        <p:spPr>
          <a:xfrm>
            <a:off x="6685295" y="3846492"/>
            <a:ext cx="4558980" cy="301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71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164757" y="659875"/>
            <a:ext cx="11788224" cy="5938352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본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연구는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장애아동이 재활훈련 승마를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위한 장소나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시간에 구애 받지 않고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요즘과 같은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코로나 시기에도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원활하고 편리한 승마 재활치료를 진행하고자 고안했다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장애아동이 재활훈련 승마 참여 전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사전학습을 하거나 말의 두려움을 해소하고자 이 연구가 필요하다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 smtClean="0">
              <a:solidFill>
                <a:schemeClr val="tx1"/>
              </a:solidFill>
              <a:effectLst/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재활훈련 승마체험 프로그램이 진행하면 말과 장애아동 한 명당 리더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치료사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사이드 </a:t>
            </a:r>
            <a:r>
              <a:rPr lang="ko-KR" altLang="en-US" sz="1600" dirty="0" err="1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워커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명이 요구된다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VR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 제작하여 인력자원을 절약할 수 있고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안전성도 보장됨에 이 연구가 필요하다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solidFill>
                <a:schemeClr val="tx1"/>
              </a:solidFill>
              <a:effectLst/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우송대학교 </a:t>
            </a:r>
            <a:r>
              <a:rPr lang="ko-KR" altLang="en-US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이창조</a:t>
            </a:r>
            <a:r>
              <a:rPr lang="en-US" altLang="ko-KR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하동원의 논문 </a:t>
            </a:r>
            <a:r>
              <a:rPr lang="en-US" altLang="ko-KR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의지기반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시뮬레이터 설계</a:t>
            </a:r>
            <a:r>
              <a:rPr lang="en-US" altLang="ko-KR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’</a:t>
            </a:r>
            <a:r>
              <a:rPr lang="ko-KR" altLang="en-US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에 따르면</a:t>
            </a:r>
            <a:r>
              <a:rPr lang="en-US" altLang="ko-KR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실제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재활승마는 신체적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정서적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사회적응력에 모두 유의한 효과를 보이는 반해 시뮬레이터를 활용한 재활승마는 신체적 능력 향상만 나타난다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또한 현재 개발된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재활승마용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시뮬레이터는 치료사의 조작으로 기계의 운동파형이 장애아동에게 전달되는 방식으로 단방향 소통만 가능하다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이는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교감에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최소한의 것도 이뤄지지 않았음을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의미하며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유대관계형성은 여전히 한계점으로 나타났다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solidFill>
                  <a:schemeClr val="tx1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정서적응력의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한계점을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보완하기 위해서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말의 친밀감과 유대감 형성을 위한 재활치료를 위한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연구가 필요하다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연구 동기 및 목적</a:t>
            </a:r>
          </a:p>
        </p:txBody>
      </p:sp>
    </p:spTree>
    <p:extLst>
      <p:ext uri="{BB962C8B-B14F-4D97-AF65-F5344CB8AC3E}">
        <p14:creationId xmlns:p14="http://schemas.microsoft.com/office/powerpoint/2010/main" val="2840907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239019" y="659875"/>
            <a:ext cx="11713962" cy="5715123"/>
          </a:xfrm>
        </p:spPr>
        <p:txBody>
          <a:bodyPr numCol="2">
            <a:noAutofit/>
          </a:bodyPr>
          <a:lstStyle/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3D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모형과 초원의 배경은 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unity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프로그램의 기본 모델을 응용하여 제작했다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C#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언어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inspector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속성값을 이용해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입체감과 현실감을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조절하고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자연스러운 승마과정을 표현했다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 체험 전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  긴장감을 풀고자 훈련하기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씻기기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먹이주기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잠자기 등의 행동들과 승마 체험 중 좌우 움직이기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직진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및 후진하기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속도조절하기 등의 컨트롤을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C#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언어로 움직임조절 알고리즘을 설계하여 구현했다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기승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하마시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동작방법과 유의사항을 안내하는 기승하마 알고리즘을 적용하여 알림 메시지를 화면에 출력하였다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화면에 말의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Stamina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와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Health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출력 값을 막대그래프로 산출하여 말의 상태를 표현했다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오랫동안 달리기상태를 유지하면 심장 박동수 사운드를 출력했다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안드로이드용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기기를 소지하고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데이터사용가능과 가상현실을 체험할 일정한 공간이 확보된 여건들이 갖춰진다면 언제 어디서든 재활치료를 위한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승마프로그램에 참여할 수 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연구방법 및 연구결과</a:t>
            </a:r>
          </a:p>
        </p:txBody>
      </p:sp>
    </p:spTree>
    <p:extLst>
      <p:ext uri="{BB962C8B-B14F-4D97-AF65-F5344CB8AC3E}">
        <p14:creationId xmlns:p14="http://schemas.microsoft.com/office/powerpoint/2010/main" val="3337170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13229" y="712508"/>
            <a:ext cx="11713962" cy="5715123"/>
          </a:xfrm>
        </p:spPr>
        <p:txBody>
          <a:bodyPr numCol="2"/>
          <a:lstStyle/>
          <a:p>
            <a:pPr marL="0" indent="0">
              <a:buNone/>
            </a:pPr>
            <a:r>
              <a:rPr lang="ko-KR" altLang="en-US" b="0" i="0" dirty="0">
                <a:solidFill>
                  <a:srgbClr val="121212"/>
                </a:solidFill>
                <a:effectLst/>
                <a:latin typeface="Noto Sans KR"/>
              </a:rPr>
              <a:t> </a:t>
            </a:r>
            <a:endParaRPr lang="ko-KR" altLang="en-US" dirty="0">
              <a:latin typeface="+mn-ea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연구결론</a:t>
            </a:r>
          </a:p>
        </p:txBody>
      </p:sp>
      <p:sp>
        <p:nvSpPr>
          <p:cNvPr id="6" name="내용 개체 틀 8">
            <a:extLst>
              <a:ext uri="{FF2B5EF4-FFF2-40B4-BE49-F238E27FC236}">
                <a16:creationId xmlns="" xmlns:a16="http://schemas.microsoft.com/office/drawing/2014/main" id="{98E1BF8F-8400-43A2-B093-92A3CA1958D8}"/>
              </a:ext>
            </a:extLst>
          </p:cNvPr>
          <p:cNvSpPr txBox="1">
            <a:spLocks/>
          </p:cNvSpPr>
          <p:nvPr/>
        </p:nvSpPr>
        <p:spPr>
          <a:xfrm>
            <a:off x="13229" y="712508"/>
            <a:ext cx="11713962" cy="5715123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dirty="0">
              <a:latin typeface="+mn-ea"/>
            </a:endParaRPr>
          </a:p>
        </p:txBody>
      </p:sp>
      <p:sp>
        <p:nvSpPr>
          <p:cNvPr id="5" name="내용 개체 틀 8"/>
          <p:cNvSpPr txBox="1">
            <a:spLocks/>
          </p:cNvSpPr>
          <p:nvPr/>
        </p:nvSpPr>
        <p:spPr>
          <a:xfrm>
            <a:off x="239019" y="659875"/>
            <a:ext cx="11713962" cy="5715123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/>
            </a:r>
            <a:b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</a:b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7" name="내용 개체 틀 8"/>
          <p:cNvSpPr txBox="1">
            <a:spLocks/>
          </p:cNvSpPr>
          <p:nvPr/>
        </p:nvSpPr>
        <p:spPr>
          <a:xfrm>
            <a:off x="239019" y="712508"/>
            <a:ext cx="11713962" cy="5715123"/>
          </a:xfrm>
          <a:prstGeom prst="rect">
            <a:avLst/>
          </a:prstGeom>
        </p:spPr>
        <p:txBody>
          <a:bodyPr vert="horz" lIns="91440" tIns="45720" rIns="91440" bIns="45720" numCol="1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장애아동의 가상현실 재활훈련 승마를 위한 말과 유대감 형성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기승 유의사항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승마과정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하마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유의사항 등을 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unity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프로그램을 이용해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구현했다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통해 말과 긴장감 해소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유대감 형성을 위한 연구이다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3D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모형과 초원의 배경화면은 기본입체 모델을 응용했다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입체감과 현실감을 표현하고자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C#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언어와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inspector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 속성값들을 조절하여 표현했다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주의해야 할 사항과 동작 방법을 알림 메시지를 받아 적극적인 재활훈련 승마 체험을 진행할 수 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실제 말과 달리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디테일하게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말의 상태를 구현할 수 없었으나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health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stamina,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심장 박동 사운드를 상황에 따라 조절했다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프로그램은 체험시간과 공간이 </a:t>
            </a:r>
            <a:r>
              <a:rPr lang="ko-KR" altLang="en-US" sz="160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정해져 </a:t>
            </a:r>
            <a:r>
              <a:rPr lang="ko-KR" altLang="en-US" sz="160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있지 않는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장점이 있어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장애아동은 시공간의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제약없이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 진행할 수 있어 편리하다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최근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마비 환자들이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 훈련 솔루션을 통해 치료에 도움을 받는 다고 한다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이처럼 장애아동이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 가상현실에서 체험한다면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높은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몰입감과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실재감을 바탕으로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효과적인 치료와 말에 대한 호감을 느낄 수 있을 것이다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/>
            </a:r>
            <a:b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</a:b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 통해 장애아동의 치료효과를 비교하는 실험을 한다면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우송대학교 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의지기반 재활승마 시뮬레이터 설계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’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논문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결론과 반대로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심리적 안정감에 효과적이나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신체적 능력 향상은 어려움이 있을 것이다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나아가 시뮬레이터와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 통합된 재활훈련 승마가 개발된다면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각각의 단점을 보완한 효과적인 재활 승마치료가 될 것이다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6419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337873" y="650549"/>
            <a:ext cx="11713962" cy="5715123"/>
          </a:xfrm>
        </p:spPr>
        <p:txBody>
          <a:bodyPr numCol="3"/>
          <a:lstStyle/>
          <a:p>
            <a:pPr marL="0" indent="0">
              <a:buNone/>
            </a:pPr>
            <a:r>
              <a:rPr lang="ko-KR" altLang="en-US" b="0" i="0" dirty="0">
                <a:solidFill>
                  <a:srgbClr val="121212"/>
                </a:solidFill>
                <a:effectLst/>
                <a:latin typeface="Noto Sans KR"/>
              </a:rPr>
              <a:t> </a:t>
            </a:r>
            <a:endParaRPr lang="ko-KR" altLang="en-US" dirty="0">
              <a:latin typeface="+mn-ea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5535888" y="3265637"/>
            <a:ext cx="1120224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참고문헌</a:t>
            </a:r>
          </a:p>
        </p:txBody>
      </p:sp>
      <p:sp>
        <p:nvSpPr>
          <p:cNvPr id="4" name="내용 개체 틀 8">
            <a:extLst>
              <a:ext uri="{FF2B5EF4-FFF2-40B4-BE49-F238E27FC236}">
                <a16:creationId xmlns="" xmlns:a16="http://schemas.microsoft.com/office/drawing/2014/main" id="{062707BB-E991-4596-A4BF-139AE075284F}"/>
              </a:ext>
            </a:extLst>
          </p:cNvPr>
          <p:cNvSpPr txBox="1">
            <a:spLocks/>
          </p:cNvSpPr>
          <p:nvPr/>
        </p:nvSpPr>
        <p:spPr>
          <a:xfrm>
            <a:off x="239019" y="802849"/>
            <a:ext cx="11713962" cy="5880221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Clr>
                <a:schemeClr val="tx1"/>
              </a:buClr>
              <a:buFont typeface="Arial" panose="020B0604020202020204" pitchFamily="34" charset="0"/>
              <a:buNone/>
            </a:pP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40034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C31936F-01E7-447C-8E52-2F9F7C159036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b="1" dirty="0" smtClean="0">
                <a:latin typeface="+mn-ea"/>
              </a:rPr>
              <a:t>뉴스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A2C3F80-8A72-4240-87AC-2B2D7C64BFB9}"/>
              </a:ext>
            </a:extLst>
          </p:cNvPr>
          <p:cNvSpPr txBox="1"/>
          <p:nvPr/>
        </p:nvSpPr>
        <p:spPr>
          <a:xfrm>
            <a:off x="12940" y="487569"/>
            <a:ext cx="1217906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승마장에서 보낸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보통의 하루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’…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 위에선 장애 잊었다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/ </a:t>
            </a:r>
            <a:r>
              <a:rPr lang="en-US" altLang="ko-KR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BabyNews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/ 2020.07.21 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김재희 기자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https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://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www.ibabynews.com/news/articleView.html?idxno=87329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[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경마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]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한국마사회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장애인 대상 재활승마 운영 위한 만반의 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준비중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스포츠조선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2020.04.23 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이원만 기자</a:t>
            </a: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https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://m.sportschosun.com/news.htm?id=202004240100188810011944&amp;ServiceDate=20200423#_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enliple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ko-KR" altLang="en-US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 재활치료 돕는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인천 기마경찰대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’/ donga.com / 2019.10.31 / 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황금천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기자</a:t>
            </a: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https://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www.donga.com/news/Society/article/all/20191030/98147756/1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ko-KR" altLang="en-US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 함께 장애인 치료 돕는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재활승마지도사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!’/ </a:t>
            </a:r>
            <a:r>
              <a:rPr lang="en-US" altLang="ko-KR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Edujin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/ 2017.10.25 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송미경 기자</a:t>
            </a: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/>
              </a:rPr>
              <a:t>http://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/>
              </a:rPr>
              <a:t>www.edujin.co.kr/news/articleView.html?idxno=17360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전주기전대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전북말산업복합센터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현장실습지원금 지급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UNN,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한국대학신문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 / 2020.10.07 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조경은 기자</a:t>
            </a: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6"/>
              </a:rPr>
              <a:t>http://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6"/>
              </a:rPr>
              <a:t>news.unn.net/news/articleView.html?idxno=235419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지체장애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VR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로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재밌고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효과적으로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재활치료한다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en-US" altLang="ko-KR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ZDNetKorea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2018.08.14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김승민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기자 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/>
              </a:rPr>
              <a:t>https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/>
              </a:rPr>
              <a:t>://zdnet.co.kr/view/?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/>
              </a:rPr>
              <a:t>no=20180814141049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안경 쓰니 물고기가 눈앞에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…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마비 재활치료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게임하듯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재밌었다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헬스조선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2018.01.25/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한희준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기자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8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8"/>
              </a:rPr>
              <a:t>health.chosun.com/site/data/html_dir/2018/01/24/2018012403237.html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게임인 줄 아셨죠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? VR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로 재활치료 해요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부산일보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2020.05.18/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김병군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기자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9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9"/>
              </a:rPr>
              <a:t>www.busan.com/view/busan/view.php?code=2020051818142993443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1331415"/>
      </p:ext>
    </p:extLst>
  </p:cSld>
  <p:clrMapOvr>
    <a:masterClrMapping/>
  </p:clrMapOvr>
</p:sld>
</file>

<file path=ppt/theme/theme1.xml><?xml version="1.0" encoding="utf-8"?>
<a:theme xmlns:a="http://schemas.openxmlformats.org/drawingml/2006/main" name="소포">
  <a:themeElements>
    <a:clrScheme name="소포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소포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소포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>
            <a:latin typeface="Adobe 고딕 Std B" panose="020B0800000000000000" pitchFamily="34" charset="-127"/>
            <a:ea typeface="Adobe 고딕 Std B" panose="020B0800000000000000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TM10001115[[fn=소포]]</Template>
  <TotalTime>1778</TotalTime>
  <Words>873</Words>
  <Application>Microsoft Office PowerPoint</Application>
  <PresentationFormat>와이드스크린</PresentationFormat>
  <Paragraphs>150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40" baseType="lpstr">
      <vt:lpstr>Adobe 고딕 Std B</vt:lpstr>
      <vt:lpstr>Noto Sans KR</vt:lpstr>
      <vt:lpstr>굴림</vt:lpstr>
      <vt:lpstr>만화진흥원체</vt:lpstr>
      <vt:lpstr>함초롬돋움</vt:lpstr>
      <vt:lpstr>휴먼매직체</vt:lpstr>
      <vt:lpstr>Arial</vt:lpstr>
      <vt:lpstr>Gill Sans MT</vt:lpstr>
      <vt:lpstr>Times New Roman</vt:lpstr>
      <vt:lpstr>소포</vt:lpstr>
      <vt:lpstr>장애아동의 재활치료를 위한 VR기반 재활훈련 승마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CNN과 KERAS를 이용한 쓰레기 분류기술 연구</dc:title>
  <dc:creator>jaydenc478@gmail.com</dc:creator>
  <cp:lastModifiedBy>kyuminkim@outlook.kr</cp:lastModifiedBy>
  <cp:revision>131</cp:revision>
  <dcterms:created xsi:type="dcterms:W3CDTF">2020-01-01T16:14:19Z</dcterms:created>
  <dcterms:modified xsi:type="dcterms:W3CDTF">2020-10-19T02:56:38Z</dcterms:modified>
</cp:coreProperties>
</file>

<file path=docProps/thumbnail.jpeg>
</file>